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93" r:id="rId3"/>
    <p:sldId id="258" r:id="rId4"/>
    <p:sldId id="257" r:id="rId5"/>
    <p:sldId id="259" r:id="rId6"/>
    <p:sldId id="284" r:id="rId7"/>
    <p:sldId id="260" r:id="rId8"/>
    <p:sldId id="271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0" r:id="rId20"/>
    <p:sldId id="275" r:id="rId21"/>
    <p:sldId id="274" r:id="rId22"/>
    <p:sldId id="280" r:id="rId23"/>
    <p:sldId id="279" r:id="rId24"/>
    <p:sldId id="277" r:id="rId25"/>
    <p:sldId id="281" r:id="rId26"/>
    <p:sldId id="283" r:id="rId27"/>
    <p:sldId id="292" r:id="rId28"/>
    <p:sldId id="285" r:id="rId29"/>
    <p:sldId id="286" r:id="rId30"/>
    <p:sldId id="287" r:id="rId31"/>
    <p:sldId id="288" r:id="rId32"/>
    <p:sldId id="289" r:id="rId33"/>
    <p:sldId id="290" r:id="rId34"/>
    <p:sldId id="276" r:id="rId35"/>
    <p:sldId id="263" r:id="rId36"/>
    <p:sldId id="278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7F2D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9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1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526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092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54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32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53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110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9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90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64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49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0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29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53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96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F36124-5225-4ABC-813C-218E9DB70C53}" type="datetimeFigureOut">
              <a:rPr lang="ru-RU" smtClean="0"/>
              <a:t>15.11.2016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D44FCC-A3A7-48CD-93A1-74A750C084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47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Оказание первой помощи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latin typeface="Century Gothic" panose="020B0502020202020204" pitchFamily="34" charset="0"/>
              </a:rPr>
              <a:t>Теоретический курс к лабораторной работе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6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ая прямоугольная выноска 5"/>
          <p:cNvSpPr/>
          <p:nvPr/>
        </p:nvSpPr>
        <p:spPr>
          <a:xfrm>
            <a:off x="368967" y="3279922"/>
            <a:ext cx="5454316" cy="2983832"/>
          </a:xfrm>
          <a:prstGeom prst="wedgeRoundRectCallout">
            <a:avLst>
              <a:gd name="adj1" fmla="val 58873"/>
              <a:gd name="adj2" fmla="val -20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85835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определить, что сердце остановилось?</a:t>
            </a:r>
            <a:endParaRPr lang="ru-RU" sz="3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7990" y="1249078"/>
            <a:ext cx="11596019" cy="3124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Если человек находится без сознания, необходимо определить, есть ли у него</a:t>
            </a: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пульс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 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Самый быстрый способ – определение пульса </a:t>
            </a: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 сонной артерии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Картинки по запросу сонная артер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48" y="3096126"/>
            <a:ext cx="5392156" cy="352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599" y="3433010"/>
            <a:ext cx="4973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entury Gothic" panose="020B0502020202020204" pitchFamily="34" charset="0"/>
              </a:rPr>
              <a:t>Сонная артерия проходит по обеим сторонам шеи.</a:t>
            </a:r>
          </a:p>
          <a:p>
            <a:r>
              <a:rPr lang="ru-RU" sz="2400" dirty="0" smtClean="0">
                <a:latin typeface="Century Gothic" panose="020B0502020202020204" pitchFamily="34" charset="0"/>
              </a:rPr>
              <a:t>Для того, чтобы почувствовать пульс, необходимо положить указательный и средний пальцы слева или справа под челюстью.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3386" y="-338187"/>
            <a:ext cx="9905998" cy="1178548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C000"/>
                </a:solidFill>
              </a:rPr>
              <a:t>Задание: </a:t>
            </a:r>
            <a:endParaRPr lang="ru-RU" b="1" dirty="0">
              <a:solidFill>
                <a:srgbClr val="FFC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628" y="429034"/>
            <a:ext cx="11259135" cy="3124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№1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Измерьте свой пульс на сонной артерии, положив на неё средний и указательный палец (см. рисунок) и считая количество толчков в течение минуты. Измерьте пульс у своего коллеги по бригаде. Сравните полученные результаты и занесите их в протокол измерений.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Внимание! Сильно сдавливать артерию, а также давить сразу на левую и правую её часть одновременно - опасно для жизни!</a:t>
            </a:r>
            <a:endParaRPr lang="ru-RU" sz="2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Картинки по запросу сонная артер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0" y="3483143"/>
            <a:ext cx="4638173" cy="30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433" y="3321040"/>
            <a:ext cx="61577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</a:rPr>
              <a:t>Задание №</a:t>
            </a:r>
            <a:r>
              <a:rPr lang="ru-RU" sz="2400" b="1" cap="small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ru-RU" sz="2400" cap="small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</a:rPr>
              <a:t>: Положите указательный палец одной руки на основание большого пальца другой руки и почувствуйте пульс.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cap="small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ru-RU" sz="2400" cap="small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</a:rPr>
              <a:t>Сделайте вывод об использовании большого пальца при измерении пульса пострадавшего и занесите его в протокол.</a:t>
            </a:r>
            <a:endParaRPr lang="ru-RU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589" y="-354678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Мероприятия по восстановлению дыхания и сердечной деятельности</a:t>
            </a:r>
            <a:endParaRPr lang="ru-RU" sz="2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80250"/>
            <a:ext cx="12192000" cy="4881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Прекардиальный</a:t>
            </a:r>
            <a:r>
              <a:rPr lang="ru-RU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удар</a:t>
            </a:r>
            <a:endParaRPr lang="ru-RU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507" y="1805891"/>
            <a:ext cx="1177490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 err="1" smtClean="0">
                <a:latin typeface="Century Gothic" panose="020B0502020202020204" pitchFamily="34" charset="0"/>
              </a:rPr>
              <a:t>Прекардиальный</a:t>
            </a:r>
            <a:r>
              <a:rPr lang="ru-RU" sz="2100" b="1" dirty="0" smtClean="0">
                <a:latin typeface="Century Gothic" panose="020B0502020202020204" pitchFamily="34" charset="0"/>
              </a:rPr>
              <a:t> удар </a:t>
            </a:r>
            <a:r>
              <a:rPr lang="ru-RU" sz="2100" dirty="0" smtClean="0">
                <a:latin typeface="Century Gothic" panose="020B0502020202020204" pitchFamily="34" charset="0"/>
              </a:rPr>
              <a:t>– сильный удар в область грудины, в следствие которого механическая энергия удара преобразуется в электрический сигнал и запускает сердце.</a:t>
            </a:r>
          </a:p>
          <a:p>
            <a:endParaRPr lang="ru-RU" sz="2100" dirty="0">
              <a:latin typeface="Century Gothic" panose="020B0502020202020204" pitchFamily="34" charset="0"/>
            </a:endParaRPr>
          </a:p>
          <a:p>
            <a:r>
              <a:rPr lang="ru-RU" sz="2100" b="1" dirty="0" smtClean="0">
                <a:latin typeface="Century Gothic" panose="020B0502020202020204" pitchFamily="34" charset="0"/>
              </a:rPr>
              <a:t>Показания к проведению: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latin typeface="Century Gothic" panose="020B0502020202020204" pitchFamily="34" charset="0"/>
              </a:rPr>
              <a:t>Отсутствует сознание и пульс на сонной артерии;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latin typeface="Century Gothic" panose="020B0502020202020204" pitchFamily="34" charset="0"/>
              </a:rPr>
              <a:t>Сердце остановилось </a:t>
            </a:r>
            <a:r>
              <a:rPr lang="ru-RU" sz="2100" b="1" dirty="0" smtClean="0">
                <a:latin typeface="Century Gothic" panose="020B0502020202020204" pitchFamily="34" charset="0"/>
              </a:rPr>
              <a:t>не более 30-40 секунд назад </a:t>
            </a:r>
            <a:r>
              <a:rPr lang="ru-RU" sz="2100" dirty="0" smtClean="0">
                <a:latin typeface="Century Gothic" panose="020B0502020202020204" pitchFamily="34" charset="0"/>
              </a:rPr>
              <a:t>(в Вашем присутствии)!</a:t>
            </a:r>
          </a:p>
          <a:p>
            <a:pPr marL="457200" indent="-457200">
              <a:buAutoNum type="arabicPeriod"/>
            </a:pPr>
            <a:endParaRPr lang="ru-RU" sz="2100" dirty="0" smtClean="0">
              <a:latin typeface="Century Gothic" panose="020B0502020202020204" pitchFamily="34" charset="0"/>
            </a:endParaRPr>
          </a:p>
          <a:p>
            <a:r>
              <a:rPr lang="ru-RU" sz="21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Противопоказания: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Возраст пострадавшего – менее 8 лет;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Вес пострадавшего – менее 15 кг;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Пострадавший находится в сознании – </a:t>
            </a:r>
            <a:r>
              <a:rPr lang="ru-RU" sz="2100" b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прекардиальный</a:t>
            </a:r>
            <a:r>
              <a:rPr lang="ru-RU" sz="21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удар – это ОЧЕНЬ БОЛЬНО</a:t>
            </a: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!</a:t>
            </a:r>
          </a:p>
          <a:p>
            <a:pPr marL="457200" indent="-457200">
              <a:buAutoNum type="arabicPeriod"/>
            </a:pP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У пострадавшего есть пульс – </a:t>
            </a:r>
            <a:r>
              <a:rPr lang="ru-RU" sz="2100" b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прекардиальным</a:t>
            </a:r>
            <a:r>
              <a:rPr lang="ru-RU" sz="21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ударом можно остановить сердце</a:t>
            </a:r>
            <a:r>
              <a:rPr lang="ru-RU" sz="21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!</a:t>
            </a:r>
            <a:endParaRPr lang="ru-RU" sz="21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56677"/>
            <a:ext cx="12192000" cy="190500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Важно правильно определить место удара: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405" y="1136473"/>
            <a:ext cx="9905998" cy="259682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 сломать мечевидный отросток;</a:t>
            </a:r>
          </a:p>
          <a:p>
            <a:pPr marL="457200" indent="-457200">
              <a:buAutoNum type="arabicPeriod"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 сломать рёбра.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2" name="Picture 2" descr="Картинки по запросу грудная клет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29" y="1584155"/>
            <a:ext cx="6881946" cy="49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8296423" y="3936331"/>
            <a:ext cx="593557" cy="609600"/>
          </a:xfrm>
          <a:prstGeom prst="ellipse">
            <a:avLst/>
          </a:prstGeom>
          <a:noFill/>
          <a:ln w="762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8352569" y="4672260"/>
            <a:ext cx="451833" cy="5133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>
            <a:stCxn id="4" idx="2"/>
          </p:cNvCxnSpPr>
          <p:nvPr/>
        </p:nvCxnSpPr>
        <p:spPr>
          <a:xfrm flipH="1" flipV="1">
            <a:off x="4065377" y="3258050"/>
            <a:ext cx="4231046" cy="983081"/>
          </a:xfrm>
          <a:prstGeom prst="line">
            <a:avLst/>
          </a:prstGeom>
          <a:ln w="76200">
            <a:solidFill>
              <a:srgbClr val="0076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6165" y="2442028"/>
            <a:ext cx="3779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entury Gothic" panose="020B0502020202020204" pitchFamily="34" charset="0"/>
              </a:rPr>
              <a:t>Удар наносится в область грудины (продолговатая кость в передней части грудной клетки). Если ударить правее или левее – можно сломать рёбра!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165" y="4615646"/>
            <a:ext cx="3866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entury Gothic" panose="020B0502020202020204" pitchFamily="34" charset="0"/>
              </a:rPr>
              <a:t>Удар следует наносить выше мечевидного отростка (нижняя часть грудины, очень хрупкая), чтобы её не сломать!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99230" y="2381242"/>
            <a:ext cx="3866147" cy="1998253"/>
          </a:xfrm>
          <a:prstGeom prst="roundRect">
            <a:avLst/>
          </a:prstGeom>
          <a:noFill/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/>
          <p:cNvCxnSpPr>
            <a:stCxn id="5" idx="2"/>
          </p:cNvCxnSpPr>
          <p:nvPr/>
        </p:nvCxnSpPr>
        <p:spPr>
          <a:xfrm flipH="1">
            <a:off x="4234468" y="4928934"/>
            <a:ext cx="4118101" cy="259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/>
          <p:cNvSpPr/>
          <p:nvPr/>
        </p:nvSpPr>
        <p:spPr>
          <a:xfrm>
            <a:off x="196636" y="4503819"/>
            <a:ext cx="4045203" cy="18548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44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898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Методика нанесения </a:t>
            </a:r>
            <a:r>
              <a:rPr lang="ru-RU" b="1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прекардиального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удара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Картинки по запросу прекардиальный уда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26" y="1475873"/>
            <a:ext cx="5182919" cy="42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464" y="948690"/>
            <a:ext cx="65772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Уложите пострадавшего на ровную, твёрдую поверхность;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Приподнимите ему ноги, освободите от сковывающей одежды;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Определите, есть ли у пострадавшего пульс;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Если пульса нет – встаньте сбоку от пострадавшего;</a:t>
            </a:r>
          </a:p>
          <a:p>
            <a:pPr marL="342900" indent="-342900">
              <a:buAutoNum type="arabicPeriod"/>
            </a:pPr>
            <a:r>
              <a:rPr lang="ru-RU" dirty="0">
                <a:latin typeface="Century Gothic" panose="020B0502020202020204" pitchFamily="34" charset="0"/>
              </a:rPr>
              <a:t>О</a:t>
            </a:r>
            <a:r>
              <a:rPr lang="ru-RU" dirty="0" smtClean="0">
                <a:latin typeface="Century Gothic" panose="020B0502020202020204" pitchFamily="34" charset="0"/>
              </a:rPr>
              <a:t>пределите расположение мечевидного отростка (выше пупка, примерно под грудью пострадавшего);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Положите средний и указательный пальцы на мечевидный отросток, вторую руку сожмите в кулак;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С высоты 20-30 см нанесите удар ребром кулака в область грудины на 3-4 см выше мечевидного отростка, при этом рука, наносящая удар должна быть параллельна телу пострадавшего;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Снова проверьте пульс;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Если пульс не появился – приступайте к сердечно-лёгочной реанимации.</a:t>
            </a:r>
          </a:p>
          <a:p>
            <a:pPr marL="342900" indent="-342900">
              <a:buAutoNum type="arabicPeriod"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5000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FFC000"/>
                </a:solidFill>
                <a:latin typeface="Century Gothic" panose="020B0502020202020204" pitchFamily="34" charset="0"/>
              </a:rPr>
              <a:t>З</a:t>
            </a:r>
            <a:r>
              <a:rPr lang="ru-RU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адание</a:t>
            </a:r>
            <a:endParaRPr lang="ru-RU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265" y="2036886"/>
            <a:ext cx="5451894" cy="369692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№3: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При помощи преподавателя запустите программу «Гоша» в режиме «Тренировка». Проведите несколько </a:t>
            </a:r>
            <a:r>
              <a:rPr lang="ru-RU" sz="24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прекардиальных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ударов, занеся результат в протокол (Ф.И.О. Спасателя, результат – «Гоша жив»</a:t>
            </a:r>
            <a:r>
              <a:rPr lang="en-US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/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»Гоша умер» – если «Гоша умер», укажите причину смерти.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 descr="Картинки по запросу Гоша кукл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6886"/>
            <a:ext cx="5660440" cy="376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588" y="365535"/>
            <a:ext cx="12192000" cy="4881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Сердечно-лёгочная реанимация</a:t>
            </a:r>
            <a:endParaRPr lang="ru-RU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754" y="1066800"/>
            <a:ext cx="5908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Показания: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У пострадавшего нет пульса, отсутствует дыхание;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Возраст и вес пострадавшего не позволяют провести </a:t>
            </a:r>
            <a:r>
              <a:rPr lang="ru-RU" dirty="0" err="1" smtClean="0">
                <a:latin typeface="Century Gothic" panose="020B0502020202020204" pitchFamily="34" charset="0"/>
              </a:rPr>
              <a:t>прекардиальный</a:t>
            </a:r>
            <a:r>
              <a:rPr lang="ru-RU" dirty="0" smtClean="0">
                <a:latin typeface="Century Gothic" panose="020B0502020202020204" pitchFamily="34" charset="0"/>
              </a:rPr>
              <a:t> удар;</a:t>
            </a:r>
          </a:p>
          <a:p>
            <a:pPr marL="342900" indent="-342900">
              <a:buAutoNum type="arabicPeriod"/>
            </a:pPr>
            <a:r>
              <a:rPr lang="ru-RU" dirty="0" err="1" smtClean="0">
                <a:latin typeface="Century Gothic" panose="020B0502020202020204" pitchFamily="34" charset="0"/>
              </a:rPr>
              <a:t>Прекардиальный</a:t>
            </a:r>
            <a:r>
              <a:rPr lang="ru-RU" dirty="0" smtClean="0">
                <a:latin typeface="Century Gothic" panose="020B0502020202020204" pitchFamily="34" charset="0"/>
              </a:rPr>
              <a:t> удар не помог;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Century Gothic" panose="020B0502020202020204" pitchFamily="34" charset="0"/>
              </a:rPr>
              <a:t>С момента остановки сердца прошло более 40 секунд.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2123" y="1071880"/>
            <a:ext cx="463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Противопоказания:</a:t>
            </a:r>
          </a:p>
          <a:p>
            <a:r>
              <a:rPr lang="ru-RU" dirty="0" smtClean="0">
                <a:latin typeface="Century Gothic" panose="020B0502020202020204" pitchFamily="34" charset="0"/>
              </a:rPr>
              <a:t>1. Биологическая смерть человека.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0502" y="3279234"/>
            <a:ext cx="566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Century Gothic" panose="020B0502020202020204" pitchFamily="34" charset="0"/>
              </a:rPr>
              <a:t>Сердечно-лёгочная реанимация 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3927" y="4268869"/>
            <a:ext cx="3262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entury Gothic" panose="020B0502020202020204" pitchFamily="34" charset="0"/>
              </a:rPr>
              <a:t>Непрямой массаж сердца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2123" y="4268869"/>
            <a:ext cx="268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entury Gothic" panose="020B0502020202020204" pitchFamily="34" charset="0"/>
              </a:rPr>
              <a:t>Искусственное дыхание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3259016" y="3766120"/>
            <a:ext cx="679938" cy="5027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7231030" y="3789549"/>
            <a:ext cx="867507" cy="5027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754" y="5107490"/>
            <a:ext cx="4712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Поддержание кровообращения: нажатие на грудную клетку, при котором сердце сдавливается между грудиной и позвоночником, и кровь выталкивается из сердца в сосуды.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2185" y="5099866"/>
            <a:ext cx="470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entury Gothic" panose="020B0502020202020204" pitchFamily="34" charset="0"/>
              </a:rPr>
              <a:t>Поддержание оборота воздуха через лёгкие пострадавшего: направление кислорода через аппарат искусственной вентиляции лёгких или дыхание изо рта в рот</a:t>
            </a:r>
            <a:r>
              <a:rPr lang="en-US" dirty="0" smtClean="0">
                <a:latin typeface="Century Gothic" panose="020B0502020202020204" pitchFamily="34" charset="0"/>
              </a:rPr>
              <a:t>/</a:t>
            </a:r>
            <a:r>
              <a:rPr lang="ru-RU" dirty="0" smtClean="0">
                <a:latin typeface="Century Gothic" panose="020B0502020202020204" pitchFamily="34" charset="0"/>
              </a:rPr>
              <a:t>изо рта в нос.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5" name="Плюс 14"/>
          <p:cNvSpPr/>
          <p:nvPr/>
        </p:nvSpPr>
        <p:spPr>
          <a:xfrm>
            <a:off x="5186407" y="3934090"/>
            <a:ext cx="797169" cy="7502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-238131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Техника непрямого массажа сердца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2898"/>
            <a:ext cx="5967846" cy="6412523"/>
          </a:xfrm>
        </p:spPr>
        <p:txBody>
          <a:bodyPr>
            <a:normAutofit fontScale="77500" lnSpcReduction="20000"/>
          </a:bodyPr>
          <a:lstStyle/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Уложите пострадавшего на ровную, твёрдую поверхность;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Освободите его от стягивающей одежды, поднимите ему ноги;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Встаньте сбоку от пострадавшего;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Определите место нажатия – на грудине выше мечевидного отростка (примерное расположение – между сосками пострадавшего);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Положите одну руку на место нажатия ладонью вниз так, чтобы большой палец этой руки смотрел либо на лицо, либо на живот пострадавшего (но не на Вас!);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Накройте руку второй рукой крест-накрест и выполните пробное нажатие на грудную клетку, не сгибая руки в локтях!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Делайте упор на ладони, наваливаясь весом верхней части своего тела, нажатие должно быть плавным, но быстрым;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Проведите 15 нажатий, примерно 1 нажатие в секунду;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Грудная клетка пострадавшего должна опускаться примерно на 4-5 см при каждом нажатии;</a:t>
            </a:r>
          </a:p>
          <a:p>
            <a:pPr marL="494100" indent="-457200">
              <a:buAutoNum type="arabicPeriod"/>
            </a:pPr>
            <a:r>
              <a:rPr lang="ru-RU" sz="21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 отрывайте руки от тела пострадавшего.</a:t>
            </a:r>
          </a:p>
          <a:p>
            <a:pPr marL="494100" indent="-457200">
              <a:buAutoNum type="arabicPeriod"/>
            </a:pPr>
            <a:endParaRPr lang="ru-RU" dirty="0" smtClean="0"/>
          </a:p>
          <a:p>
            <a:pPr marL="36900" indent="0">
              <a:buNone/>
            </a:pPr>
            <a:endParaRPr lang="ru-RU" dirty="0" smtClean="0"/>
          </a:p>
          <a:p>
            <a:pPr marL="494100" indent="-457200">
              <a:buAutoNum type="arabicPeriod"/>
            </a:pPr>
            <a:endParaRPr lang="ru-RU" dirty="0" smtClean="0"/>
          </a:p>
          <a:p>
            <a:pPr marL="494100" indent="-457200">
              <a:buAutoNum type="arabicPeriod"/>
            </a:pPr>
            <a:endParaRPr lang="ru-RU" dirty="0"/>
          </a:p>
        </p:txBody>
      </p:sp>
      <p:pic>
        <p:nvPicPr>
          <p:cNvPr id="2050" name="Picture 2" descr="Картинки по запросу непрямой массаж сердц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4202717"/>
            <a:ext cx="5905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непрямой массаж сердц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00" y="1444682"/>
            <a:ext cx="30765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-161558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Техника искусственного дыхания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9364" y="808892"/>
            <a:ext cx="6588974" cy="6154616"/>
          </a:xfrm>
        </p:spPr>
        <p:txBody>
          <a:bodyPr>
            <a:normAutofit fontScale="77500" lnSpcReduction="20000"/>
          </a:bodyPr>
          <a:lstStyle/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Уложите </a:t>
            </a: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пострадавшего на ровную, твёрдую поверхность;</a:t>
            </a:r>
          </a:p>
          <a:p>
            <a:pPr marL="494100" indent="-457200">
              <a:buAutoNum type="arabicPeriod"/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Освободите его от стягивающей одежды, поднимите ему ноги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;</a:t>
            </a:r>
          </a:p>
          <a:p>
            <a:pPr marL="494100" indent="-457200">
              <a:buFont typeface="Wingdings 2" charset="2"/>
              <a:buAutoNum type="arabicPeriod"/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Обмотав палец бинтом, платком или куском ткани, освободите рот пострадавшего от рвотных масс и уберите запавший язык (если это имеет место);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Встаньте сбоку от пострадавшего, откиньте голову пострадавшего назад, чтобы открыть дыхательные пути, если есть возможность -положите под неё валик;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Положите одну руку на лоб пострадавшему и зажмите ею же нос, чтобы воздух при вдувании не выходил из носа;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Откройте челюсть пострадавшего, выдвиньте её вперёд, при возможности – положите на рот пострадавшего марлевую салфетку или платок;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Сделайте глубокий вдох, плотно прижмите свои губы к губам пострадавшего;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Сделайте плавный, но сильный выдох в рот пострадавшего;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Следите за тем, чтобы грудная клетка пострадавшего поднималась после Вашего выдоха, либо визуально, либо положив руку ему на грудь;</a:t>
            </a:r>
          </a:p>
          <a:p>
            <a:pPr marL="4941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Через 4 секунды сделайте ещё один выдох.</a:t>
            </a:r>
          </a:p>
          <a:p>
            <a:endParaRPr lang="ru-RU" dirty="0"/>
          </a:p>
        </p:txBody>
      </p:sp>
      <p:pic>
        <p:nvPicPr>
          <p:cNvPr id="3074" name="Picture 2" descr="Картинки по запросу искусственное дых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76" y="4603639"/>
            <a:ext cx="3235570" cy="203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открытые и закрытые дыхательные пу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41" y="1131094"/>
            <a:ext cx="4451594" cy="333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6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7610" y="152400"/>
            <a:ext cx="10353762" cy="69166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Задание</a:t>
            </a:r>
            <a:endParaRPr lang="ru-RU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7610" y="993895"/>
            <a:ext cx="10353762" cy="505521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4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При помощи преподавателя запустите программу «Гоша» в режиме «Тренировка» и проведите комплекс сердечно лёгочной-реанимации, в сочетании «5 нажатий на грудную клетку – 2 вдоха – 5 нажатий – 2 вдоха» и т.д., пока программа не выдаст результат – «Гоша жив» или «Гоша умер». Выполняйте задание, пока не удастся оживить пострадавшего. Результаты проведённых экспериментов занести в протокол.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5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Проведите комплекс сердечно-лёгочной реанимации вдвоём: один член бригады проводит непрямой массаж сердца, второй делает искусственную вентиляцию лёгких.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latin typeface="Century Gothic" panose="020B0502020202020204" pitchFamily="34" charset="0"/>
              </a:rPr>
              <a:t>Задание 6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Проведите </a:t>
            </a: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комплекс сердечно-лёгочной реанимации втроём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один </a:t>
            </a: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член бригады проводит непрямой массаж сердца, второй делает искусственную вентиляцию 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лёгких, третий держит ноги пострадавшего и следит за поднятием грудной клетки. После двух сеансов поменяйтесь местами. Сделайте выводы об эффективной организации сердечно-лёгочной реанимации и занесите их в протокол.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100" name="Picture 4" descr="Картинки по запросу врач клипар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264" y="4736122"/>
            <a:ext cx="2172216" cy="1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Цель лабораторной работы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7997" y="1827983"/>
            <a:ext cx="9717811" cy="4058751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Изучение алгоритмов оценки состояния пострадавшего, методов и приёмов оказания первой доврачебной неотложной помощи;</a:t>
            </a:r>
          </a:p>
          <a:p>
            <a:pPr algn="just"/>
            <a:r>
              <a:rPr lang="ru-RU" sz="2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Отработка приёмов и получение навыков оказания первой доврачебной неотложной помощи.</a:t>
            </a:r>
            <a:endParaRPr lang="ru-RU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15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13077" y="984738"/>
            <a:ext cx="4044461" cy="5744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891" y="-40755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Остановка кровотечения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602" y="739608"/>
            <a:ext cx="6846883" cy="62484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Основные кровеносные сосуды организма:</a:t>
            </a:r>
          </a:p>
          <a:p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Артерии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 - сосуды, по которым кровь движется от сердца. </a:t>
            </a:r>
            <a:endParaRPr lang="ru-RU" sz="24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Вены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 -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сосуды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, по которым кровь движется к сердцу. </a:t>
            </a:r>
            <a:endParaRPr lang="ru-RU" sz="24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Капилляры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 - мельчайшие кровеносные сосуды, настолько тонкие, что вещества могут свободно проникать через их стенку. Через стенку капилляров осуществляется отдача питательных веществ и кислорода из крови в клетки и переход углекислого газа и других продуктов жизнедеятельности из клеток в кровь.</a:t>
            </a:r>
          </a:p>
        </p:txBody>
      </p:sp>
      <p:pic>
        <p:nvPicPr>
          <p:cNvPr id="5122" name="Picture 2" descr="https://upload.wikimedia.org/wikipedia/commons/thumb/b/b1/Circulatory_System_ru.svg/595px-Circulatory_System_ru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13" y="1094825"/>
            <a:ext cx="3912333" cy="55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8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0824" y="16377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определить вид внешнего кровотечения?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73964"/>
              </p:ext>
            </p:extLst>
          </p:nvPr>
        </p:nvGraphicFramePr>
        <p:xfrm>
          <a:off x="1975251" y="1311644"/>
          <a:ext cx="8335108" cy="487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621"/>
                <a:gridCol w="2232594"/>
                <a:gridCol w="3094893"/>
              </a:tblGrid>
              <a:tr h="1188722">
                <a:tc>
                  <a:txBody>
                    <a:bodyPr/>
                    <a:lstStyle/>
                    <a:p>
                      <a:pPr lvl="0" algn="ctr"/>
                      <a:r>
                        <a:rPr lang="ru-RU" sz="2000" dirty="0" smtClean="0">
                          <a:latin typeface="Century Gothic" panose="020B0502020202020204" pitchFamily="34" charset="0"/>
                        </a:rPr>
                        <a:t>Описание</a:t>
                      </a:r>
                      <a:r>
                        <a:rPr lang="ru-RU" sz="2000" baseline="0" dirty="0" smtClean="0">
                          <a:latin typeface="Century Gothic" panose="020B0502020202020204" pitchFamily="34" charset="0"/>
                        </a:rPr>
                        <a:t> кровотечения</a:t>
                      </a:r>
                      <a:endParaRPr lang="ru-RU" sz="20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000" dirty="0" smtClean="0">
                          <a:latin typeface="Century Gothic" panose="020B0502020202020204" pitchFamily="34" charset="0"/>
                        </a:rPr>
                        <a:t>Вид кровотечения</a:t>
                      </a:r>
                      <a:endParaRPr lang="ru-RU" sz="20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ru-RU" sz="2000" dirty="0" smtClean="0">
                          <a:latin typeface="Century Gothic" panose="020B0502020202020204" pitchFamily="34" charset="0"/>
                        </a:rPr>
                        <a:t>Первая помощь при данном кровотечении</a:t>
                      </a:r>
                      <a:endParaRPr lang="ru-RU" sz="20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</a:tr>
              <a:tr h="96686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Пульсирующая</a:t>
                      </a:r>
                      <a:r>
                        <a:rPr lang="ru-RU" sz="1600" baseline="0" dirty="0" smtClean="0">
                          <a:latin typeface="Century Gothic" panose="020B0502020202020204" pitchFamily="34" charset="0"/>
                        </a:rPr>
                        <a:t> струя ярко-красной крови, вытекающей очень быстро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Артериальное кровотечение</a:t>
                      </a:r>
                      <a:endParaRPr lang="ru-RU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Приподнять конечность, пережать сосуд выше места повреждения,</a:t>
                      </a:r>
                      <a:r>
                        <a:rPr lang="ru-RU" sz="1600" baseline="0" dirty="0" smtClean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наложить жгут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</a:tr>
              <a:tr h="127294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Медленная, непрерывная, пульсирующая в такт дыханию струя</a:t>
                      </a:r>
                      <a:r>
                        <a:rPr lang="ru-RU" sz="1600" baseline="0" dirty="0" smtClean="0">
                          <a:latin typeface="Century Gothic" panose="020B0502020202020204" pitchFamily="34" charset="0"/>
                        </a:rPr>
                        <a:t> вишнёвого цвета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Венозное кровотечение</a:t>
                      </a:r>
                      <a:endParaRPr lang="ru-RU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Приподнять конечность, наложить давящую повязку ниже места повреждения, приложить холод, при повреждении крупной вены – наложить жгут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</a:tr>
              <a:tr h="96686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Насыщенно-красная кровь, выделяется</a:t>
                      </a:r>
                      <a:r>
                        <a:rPr lang="ru-RU" sz="1600" baseline="0" dirty="0" smtClean="0">
                          <a:latin typeface="Century Gothic" panose="020B0502020202020204" pitchFamily="34" charset="0"/>
                        </a:rPr>
                        <a:t> медленно каплями, в небольшом количестве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Капиллярное кровотечение</a:t>
                      </a:r>
                      <a:endParaRPr lang="ru-RU" sz="20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entury Gothic" panose="020B0502020202020204" pitchFamily="34" charset="0"/>
                        </a:rPr>
                        <a:t>Промыть рану чистой проточной водой, обработать антисептиком,</a:t>
                      </a:r>
                      <a:r>
                        <a:rPr lang="ru-RU" sz="1600" baseline="0" dirty="0" smtClean="0">
                          <a:latin typeface="Century Gothic" panose="020B0502020202020204" pitchFamily="34" charset="0"/>
                        </a:rPr>
                        <a:t> замотать бинтом</a:t>
                      </a:r>
                      <a:endParaRPr lang="ru-RU" sz="160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161439"/>
            <a:ext cx="10059318" cy="49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69975" y="13648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определить вид внешнего кровотечения?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005" y="-257908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наложить жгут?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9673" y="468924"/>
            <a:ext cx="11274426" cy="4058751"/>
          </a:xfrm>
        </p:spPr>
        <p:txBody>
          <a:bodyPr/>
          <a:lstStyle/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 артериальном кровотечении необходимо пережать повреждённый сосуд выше места повреждения, для этого необходимо: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Приподнять повреждённую конечность;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Пережать сосуд самодельным жгутом (толстая, верёвка, ткань, ремень), положив под него бинт или кусок ткани;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Оставить записку со временем наложения жгута, т.к. жгут может находиться на конечности не более 1 часа!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 случае посинения и отёка конечности (неправильно наложенный жгут) следует немедленно снова его наложить;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Наложить на рану стерильную повязку.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4" y="4305054"/>
            <a:ext cx="3537195" cy="255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59" y="4305054"/>
            <a:ext cx="3988978" cy="25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07" y="4305054"/>
            <a:ext cx="3003465" cy="255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242" y="199292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наложить давящую повязку?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1733" y="1169742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 случае слабого венозного кровотечения необходимо наложить давящую повязку, для этого необходимо: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Приподнять повреждённую конечность;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Положить на рану марлевую салфетку или сложенный платок;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 салфетку положить давящую подушечку (что-нибудь твёрдое, например, моток бинта);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Туго перебинтовать давящую подушечку;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Если повязка наложена неправильно – посинеют пальцы конечности.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 descr="http://www.pervayapomosh.com/pics/13522887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2" y="4572001"/>
            <a:ext cx="3858385" cy="204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Картинки по запросу давящая повяз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23" y="4572001"/>
            <a:ext cx="5389441" cy="204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2779" y="124375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Задание</a:t>
            </a:r>
            <a:endParaRPr lang="ru-RU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8287" y="1094825"/>
            <a:ext cx="10353762" cy="40587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№ 7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 Гоша поранил левую и правую руку, у него началось кровотечение (см. рис. 1, 2). Установите характер кровотечения, опишите меры, которые необходимо предпринять для его остановки. Запишите результаты анализа в протокол.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2" name="Picture 2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04046"/>
            <a:ext cx="5319102" cy="168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Картинки по запросу артериальное кровотеч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653" y="4064003"/>
            <a:ext cx="5484904" cy="172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978769"/>
            <a:ext cx="448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entury Gothic" panose="020B0502020202020204" pitchFamily="34" charset="0"/>
              </a:rPr>
              <a:t>Рис. 1 – травма левой руки пострадавшего Григория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0676" y="5978768"/>
            <a:ext cx="408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entury Gothic" panose="020B0502020202020204" pitchFamily="34" charset="0"/>
              </a:rPr>
              <a:t>Рис. 2 – травма правой руки пострадавшего Григория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entury Gothic" panose="020B0502020202020204" pitchFamily="34" charset="0"/>
              </a:rPr>
              <a:t>Что делать при переломе?</a:t>
            </a:r>
            <a:endParaRPr lang="ru-RU" b="1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2955" y="1732449"/>
            <a:ext cx="5486400" cy="4058751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Century Gothic" panose="020B0502020202020204" pitchFamily="34" charset="0"/>
              </a:rPr>
              <a:t>При подозрении на перелом необходимо </a:t>
            </a:r>
            <a:r>
              <a:rPr lang="ru-RU" b="1" dirty="0" smtClean="0">
                <a:latin typeface="Century Gothic" panose="020B0502020202020204" pitchFamily="34" charset="0"/>
              </a:rPr>
              <a:t>ОБЕЗДВИЖИТЬ</a:t>
            </a:r>
            <a:r>
              <a:rPr lang="ru-RU" dirty="0" smtClean="0">
                <a:latin typeface="Century Gothic" panose="020B0502020202020204" pitchFamily="34" charset="0"/>
              </a:rPr>
              <a:t> сломанную конечность и вызвать </a:t>
            </a:r>
            <a:r>
              <a:rPr lang="ru-RU" dirty="0">
                <a:latin typeface="Century Gothic" panose="020B0502020202020204" pitchFamily="34" charset="0"/>
              </a:rPr>
              <a:t>скорую помощь. Любое движение поломанной кости может привести к болевому шоку, потере сознания и повреждению окружающих тканей</a:t>
            </a:r>
            <a:r>
              <a:rPr lang="ru-RU" dirty="0" smtClean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ru-RU" dirty="0" smtClean="0">
                <a:latin typeface="Century Gothic" panose="020B0502020202020204" pitchFamily="34" charset="0"/>
              </a:rPr>
              <a:t>Наложение шины необходимо лишь для транспортировки пострадавшего. Оно выполняется врачами скорой помощи и только в крайнем случае – до её прибытия.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38" y="1928261"/>
            <a:ext cx="5238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8261" y="114376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Постоянный контроль состояния пострадавшего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261" y="1084826"/>
            <a:ext cx="10353762" cy="1078990"/>
          </a:xfrm>
        </p:spPr>
        <p:txBody>
          <a:bodyPr>
            <a:noAutofit/>
          </a:bodyPr>
          <a:lstStyle/>
          <a:p>
            <a:pPr marL="36900" indent="0" algn="just">
              <a:buNone/>
            </a:pPr>
            <a:r>
              <a:rPr lang="ru-RU" sz="2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После проведения комплекса мероприятий по обеспечению первой помощи, даже если состояние пострадавшего улучшилось, необходимо следить за ним вплоть до приезда скорой помощи (проверять наличие пульса, дыхания, сознания и любых изменений в состоянии)!</a:t>
            </a:r>
            <a:endParaRPr lang="ru-RU" sz="2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44" y="3775100"/>
            <a:ext cx="5190067" cy="3082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90" y="3775100"/>
            <a:ext cx="4286250" cy="30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8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234461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Будь готов!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6224" y="1204911"/>
            <a:ext cx="10656883" cy="518416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Изучите основные правила оказания первой помощи в критических ситуациях, которые могут возникнуть у Вас или Ваших близких, в зависимости от характерных для Вас заболеваний, таких как: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Аллергическая реакция;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Астматический приступ;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Эпилептический припадок;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Диабетическая кома;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Сердечный приступ;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Инсульт;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Высокое давление и т.д.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Подготовьте </a:t>
            </a:r>
            <a:r>
              <a:rPr lang="ru-RU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аптечку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с лекарствами, которые могут понадобиться Вам и Вашим близким.</a:t>
            </a:r>
          </a:p>
          <a:p>
            <a:pPr marL="36900" indent="0">
              <a:buNone/>
            </a:pPr>
            <a:r>
              <a:rPr lang="ru-RU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Перед поездкой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куда-либо, предусмотрите основные возможные опасности и соберите аптечку.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2" name="Picture 4" descr="Картинки по запросу аптеч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74" y="2175361"/>
            <a:ext cx="4057237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7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2724" y="0"/>
            <a:ext cx="10353762" cy="97045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Обеспечение безопасности на рабочем месте</a:t>
            </a:r>
            <a:endParaRPr lang="ru-RU" sz="3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6036" y="806678"/>
            <a:ext cx="11000095" cy="5730600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ru-RU" b="1" dirty="0">
                <a:solidFill>
                  <a:schemeClr val="tx1"/>
                </a:solidFill>
                <a:latin typeface="Century Gothic" panose="020B0502020202020204" pitchFamily="34" charset="0"/>
              </a:rPr>
              <a:t>Организация первой помощи пострадавшему сотруднику является обязанностью 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работодателя.</a:t>
            </a:r>
          </a:p>
          <a:p>
            <a:pPr marL="36900" indent="0">
              <a:buNone/>
            </a:pPr>
            <a:r>
              <a:rPr lang="ru-RU" b="1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В связи с этим организация обязана:</a:t>
            </a:r>
          </a:p>
          <a:p>
            <a:pPr lvl="0"/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обучить </a:t>
            </a:r>
            <a:r>
              <a:rPr lang="ru-RU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своих сотрудников оказанию первой помощи пострадавшим на </a:t>
            </a:r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производстве;</a:t>
            </a:r>
            <a:endParaRPr lang="ru-RU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lvl="0"/>
            <a:r>
              <a:rPr lang="ru-RU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не допускать к работе лиц, не прошедших обучение первой помощи и инструктаж по охране труда, стажировку и проверку знаний в этой </a:t>
            </a:r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области;</a:t>
            </a:r>
            <a:endParaRPr lang="ru-RU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lvl="0"/>
            <a:r>
              <a:rPr lang="ru-RU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принять меры по сохранению жизни и здоровья сотрудников при возникновении аварийной </a:t>
            </a:r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ситуации;</a:t>
            </a:r>
            <a:endParaRPr lang="ru-RU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lvl="0"/>
            <a:r>
              <a:rPr lang="ru-RU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организовать доставку сотрудников, заболевших на рабочем месте, в медицинскую организацию при необходимости оказания им неотложной медицинской </a:t>
            </a:r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помощи;</a:t>
            </a:r>
            <a:endParaRPr lang="ru-RU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обеспечить разработку и утверждение правил, инструкций по охране труда, в том числе по организации первой </a:t>
            </a:r>
            <a:r>
              <a:rPr lang="ru-RU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помощи.</a:t>
            </a:r>
          </a:p>
          <a:p>
            <a:pPr marL="36900" indent="0">
              <a:buNone/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Внимание: за нарушение правил охраны труда (в т. ч. за ненадлежащую организацию условий для оказания первой помощи на рабочем месте) предусмотрена </a:t>
            </a:r>
            <a:r>
              <a:rPr lang="ru-RU" b="1" u="sng" dirty="0">
                <a:solidFill>
                  <a:schemeClr val="tx1"/>
                </a:solidFill>
                <a:latin typeface="Century Gothic" panose="020B0502020202020204" pitchFamily="34" charset="0"/>
              </a:rPr>
              <a:t>дисциплинарная, административная и уголовная </a:t>
            </a:r>
            <a:r>
              <a:rPr lang="ru-RU" b="1" u="sng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ответственность.</a:t>
            </a:r>
            <a:endParaRPr lang="ru-RU" b="1" u="sng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0766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Проблема первая </a:t>
            </a:r>
            <a:r>
              <a:rPr lang="ru-RU" b="1" dirty="0" smtClean="0">
                <a:solidFill>
                  <a:schemeClr val="tx1"/>
                </a:solidFill>
              </a:rPr>
              <a:t>– </a:t>
            </a:r>
            <a:r>
              <a:rPr lang="ru-RU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паника!</a:t>
            </a:r>
            <a:endParaRPr lang="ru-RU" sz="4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643" y="1142937"/>
            <a:ext cx="10515600" cy="36335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Оказавшись в критической ситуации, мы часто теряемся и не знаем, как поступить…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Б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оимся совершить ошибку;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Боимся взять на себя ответственность.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Согласно статистическим данным, около 90% погибших </a:t>
            </a:r>
            <a:r>
              <a:rPr lang="ru-RU" sz="2400" b="1" dirty="0" smtClean="0">
                <a:latin typeface="Century Gothic" panose="020B0502020202020204" pitchFamily="34" charset="0"/>
              </a:rPr>
              <a:t>могли быть спасены, если бы им оказали первую помощь.</a:t>
            </a:r>
          </a:p>
          <a:p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72" y="3769663"/>
            <a:ext cx="6172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4738" y="126897"/>
            <a:ext cx="10353762" cy="97045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Обязанности сотрудников в области охраны труда по оказанию первой помощи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58" y="1259006"/>
            <a:ext cx="7848068" cy="484577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Согласно статье 214 Трудового кодекса РФ, </a:t>
            </a: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каждый сотрудник обязан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ru-RU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соблюдать требования охраны труда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;</a:t>
            </a:r>
          </a:p>
          <a:p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проходить обучение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оказанию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первой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помощи;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немедленно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извещать руководителя о любой ситуации, угрожающей жизни и здоровью людей, о каждом несчастном случае, а также об ухудшении своего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здоровья;</a:t>
            </a:r>
          </a:p>
          <a:p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проходить обязательные предварительные (при поступлении на работу) и периодические (в течение трудовой деятельности) медицинские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осмотры.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726" y="190613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7443" y="159224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Аптечка на рабочем месте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3295" y="1143323"/>
            <a:ext cx="6728951" cy="5534166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Единые требования к комплектации аптечек в организациях утверждены приказом </a:t>
            </a:r>
            <a:r>
              <a:rPr lang="ru-RU" sz="2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Минздравсоцразвития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 России от 5 марта 2011 г. № 169н.</a:t>
            </a:r>
          </a:p>
          <a:p>
            <a:pPr marL="36900" indent="0">
              <a:buNone/>
            </a:pP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Чтобы сформировать аптечку на рабочем месте,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организация издаёт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приказ и </a:t>
            </a: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назначает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ответственного за аптечку сотрудника. В его обязанности будут входить: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замена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препаратов с поврежденной упаковкой или истекшим сроком годности;</a:t>
            </a:r>
          </a:p>
          <a:p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пополнение 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аптечки новыми лечебными средствами взамен использованных.</a:t>
            </a:r>
          </a:p>
          <a:p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47" y="1323834"/>
            <a:ext cx="4468788" cy="29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8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Индивидуальное задание</a:t>
            </a:r>
            <a:endParaRPr lang="ru-RU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884" y="874915"/>
            <a:ext cx="11109882" cy="405875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Задание №8:</a:t>
            </a:r>
            <a:r>
              <a:rPr lang="ru-RU" dirty="0" smtClean="0">
                <a:latin typeface="Century Gothic" panose="020B0502020202020204" pitchFamily="34" charset="0"/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 следствие неисправности установки произошло короткое замыкание и поражение одного из работников электрическим током. Упал без сознания.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Подробно опишите алгоритм помощи пострадавшему в данной ситуации, используя приведённую таблицу. Дайте правильные указания по каждому этапу с учётом внешней среды происшествия и имеющихся повреждений организма пострадавшего. Опишите: 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Признаки, наличие которых позволяет Вам прийти к определённому выводу;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Признаки, наличие которых позволяет сделать вывод о необходимости оказания срочной доврачебной помощи;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Порядок оказания срочной доврачебной помощи при данном диагнозе;</a:t>
            </a:r>
          </a:p>
          <a:p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Какие проблемы могут встретиться при оказании доврачебной помощи.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175344" y="4933666"/>
            <a:ext cx="3826358" cy="1819987"/>
            <a:chOff x="8175344" y="4933666"/>
            <a:chExt cx="3826358" cy="1819987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344" y="4933666"/>
              <a:ext cx="3826358" cy="1819987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10699845" y="4933666"/>
              <a:ext cx="1301857" cy="90999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7884" y="5843659"/>
            <a:ext cx="3658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entury Gothic" panose="020B0502020202020204" pitchFamily="34" charset="0"/>
              </a:rPr>
              <a:t>Таблица к задани</a:t>
            </a:r>
            <a:r>
              <a:rPr lang="ru-RU" sz="2000" b="1" dirty="0">
                <a:latin typeface="Century Gothic" panose="020B0502020202020204" pitchFamily="34" charset="0"/>
              </a:rPr>
              <a:t>ю</a:t>
            </a:r>
          </a:p>
        </p:txBody>
      </p:sp>
      <p:sp>
        <p:nvSpPr>
          <p:cNvPr id="8" name="Стрелка вправо 7"/>
          <p:cNvSpPr/>
          <p:nvPr/>
        </p:nvSpPr>
        <p:spPr>
          <a:xfrm>
            <a:off x="491320" y="6243769"/>
            <a:ext cx="1132764" cy="2865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75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Таблица к заданию № 8</a:t>
            </a:r>
            <a:endParaRPr lang="ru-RU" sz="3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635288"/>
              </p:ext>
            </p:extLst>
          </p:nvPr>
        </p:nvGraphicFramePr>
        <p:xfrm>
          <a:off x="599980" y="1991270"/>
          <a:ext cx="1090508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9140"/>
                <a:gridCol w="2495941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Этап спасения жизни и сохранения здоровья пострадавшего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Предпринимаемые действия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Применение средств индивидуальной защиты спасателем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Устранение причины воздействия угрожающих факторов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Срочная оценка состояния пострадавшего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Организация помощи окружающих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Обеспечение пострадавшему</a:t>
                      </a:r>
                      <a:r>
                        <a:rPr lang="ru-RU" baseline="0" dirty="0" smtClean="0">
                          <a:latin typeface="Century Gothic" panose="020B0502020202020204" pitchFamily="34" charset="0"/>
                        </a:rPr>
                        <a:t> безопасного положения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Принятие мер по устранению опасных для жизни состояний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Century Gothic" panose="020B0502020202020204" pitchFamily="34" charset="0"/>
                        </a:rPr>
                        <a:t>Постоянный контроль состояния пострадавшего, поддержание признаков жизни до прибытия медицинских работников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919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 напоследок…</a:t>
            </a:r>
            <a:endParaRPr lang="ru-RU" sz="4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201372"/>
            <a:ext cx="10353762" cy="405875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ru-RU" sz="3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Не дай Вам Бог оказаться в критической ситуации! </a:t>
            </a:r>
          </a:p>
          <a:p>
            <a:pPr marL="36900" indent="0" algn="ctr">
              <a:buNone/>
            </a:pPr>
            <a:endParaRPr lang="ru-RU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6900" indent="0" algn="ctr">
              <a:buNone/>
            </a:pPr>
            <a:r>
              <a:rPr lang="ru-RU" sz="3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Но если Вы всё-таки в ней оказались, </a:t>
            </a:r>
            <a:r>
              <a:rPr lang="ru-RU" sz="4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помните</a:t>
            </a:r>
            <a:r>
              <a:rPr lang="ru-RU" sz="3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…</a:t>
            </a:r>
            <a:endParaRPr lang="ru-RU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супермен клипар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21" y="508027"/>
            <a:ext cx="4178282" cy="63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8017712" y="190224"/>
            <a:ext cx="2498501" cy="1535806"/>
          </a:xfrm>
          <a:prstGeom prst="wedgeRoundRectCallout">
            <a:avLst>
              <a:gd name="adj1" fmla="val -120245"/>
              <a:gd name="adj2" fmla="val 6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latin typeface="Century Gothic" panose="020B0502020202020204" pitchFamily="34" charset="0"/>
              </a:rPr>
              <a:t>Кто если не Вы!?</a:t>
            </a:r>
            <a:endParaRPr lang="ru-RU" sz="3200" b="1" dirty="0">
              <a:latin typeface="Century Gothic" panose="020B0502020202020204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10281137" y="6318739"/>
            <a:ext cx="1652954" cy="234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23230" y="5509846"/>
            <a:ext cx="194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entury Gothic" panose="020B0502020202020204" pitchFamily="34" charset="0"/>
              </a:rPr>
              <a:t>Требования к отчёту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309349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Требования к отчёту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432197"/>
            <a:ext cx="10353762" cy="5125551"/>
          </a:xfrm>
        </p:spPr>
        <p:txBody>
          <a:bodyPr>
            <a:normAutofit fontScale="92500"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 отчёте должны содержаться следующие данные:</a:t>
            </a:r>
          </a:p>
          <a:p>
            <a:pPr marL="3690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Цель работы;</a:t>
            </a:r>
          </a:p>
          <a:p>
            <a:pPr>
              <a:buFontTx/>
              <a:buChar char="-"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Описание выполненных Вами заданий с результатами и выводами;</a:t>
            </a:r>
          </a:p>
          <a:p>
            <a:pPr>
              <a:buFontTx/>
              <a:buChar char="-"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Общие выводы на основе проделанной работы, объёмом не менее 1 листа А4 (в том числе – выводы об эффективной организации процесса оказания первой помощи; о психологических трудностях Спасателя и о том, как с ними бороться; об основных ошибках, которые могут допустить Спасатели; о способах организации жизни и рабочего процесса, которые помогут Спасателю в случае непредвиденной ситуации; описание алгоритма оказания первой помощи);</a:t>
            </a:r>
          </a:p>
          <a:p>
            <a:pPr marL="3690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Не забудьте приложить протокол измерений, подписанный преподавателем!</a:t>
            </a:r>
            <a:endParaRPr lang="ru-R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93565" y="163610"/>
            <a:ext cx="9905998" cy="1277968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Вы - Спасатель!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5011" y="1468192"/>
            <a:ext cx="9895783" cy="50582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Здесь и дальше Вы именуетесь – 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Спасатель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Именно от Вас и Ваших действий будет зависеть жизнь пострадавшего.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Самое лучшее средство от паники: ДУМАТЬ!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Итак, думаем: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Спокойно! Что произошло?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Есть ли опасность для меня?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я могу нейтрализовать эту опасность?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Как я могу помочь?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Кого я могу привлечь к помощи?</a:t>
            </a:r>
          </a:p>
          <a:p>
            <a:pPr marL="457200" indent="-457200">
              <a:buAutoNum type="arabicPeriod"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Картинки по запросу супермен клипар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1798489"/>
            <a:ext cx="31337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8017712" y="190224"/>
            <a:ext cx="2498501" cy="1535806"/>
          </a:xfrm>
          <a:prstGeom prst="wedgeRoundRectCallout">
            <a:avLst>
              <a:gd name="adj1" fmla="val 42569"/>
              <a:gd name="adj2" fmla="val 700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atin typeface="Century Gothic" panose="020B0502020202020204" pitchFamily="34" charset="0"/>
              </a:rPr>
              <a:t>Кто если не я!?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9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4598"/>
            <a:ext cx="12192000" cy="1038896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Что произошло? Есть ли опасность для меня?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9684" y="1720346"/>
            <a:ext cx="9905998" cy="47136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 некоторых случаях самому Спасателю грозит опасность! Тогда он не только не сможет оказать первую помощь, но и увеличит количество пострадавших</a:t>
            </a:r>
            <a:r>
              <a:rPr lang="ru-RU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… 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Пример:</a:t>
            </a:r>
            <a:r>
              <a:rPr lang="ru-RU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Пострадавший находится под напряжением. 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Опасность: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дотронувшись до пострадавшего, Спасатель также попадёт под напряжение.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Действия: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Освободить пострадавшего из под действия электрического тока.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Пример: 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На пострадавшего упала часть потолка ветхого здания.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Опасность: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Может произойти дальнейшее обрушение здания.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Действия: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Постараться вынести пострадавшего из здания.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кругленная прямоугольная выноска 3"/>
          <p:cNvSpPr/>
          <p:nvPr/>
        </p:nvSpPr>
        <p:spPr>
          <a:xfrm>
            <a:off x="9749307" y="2117710"/>
            <a:ext cx="2292439" cy="1648495"/>
          </a:xfrm>
          <a:prstGeom prst="wedgeRoundRectCallout">
            <a:avLst>
              <a:gd name="adj1" fmla="val -27781"/>
              <a:gd name="adj2" fmla="val 71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atin typeface="Century Gothic" panose="020B0502020202020204" pitchFamily="34" charset="0"/>
              </a:rPr>
              <a:t>Оценить ситуацию!</a:t>
            </a:r>
            <a:endParaRPr lang="ru-RU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1" y="4660421"/>
            <a:ext cx="3714175" cy="20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9421" y="16976"/>
            <a:ext cx="10353762" cy="970450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Организовать окружающих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255" y="987426"/>
            <a:ext cx="5188926" cy="5676404"/>
          </a:xfrm>
        </p:spPr>
        <p:txBody>
          <a:bodyPr>
            <a:normAutofit fontScale="85000" lnSpcReduction="20000"/>
          </a:bodyPr>
          <a:lstStyle/>
          <a:p>
            <a:r>
              <a:rPr lang="ru-RU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Если кто-то организует процесс оказания первой помощи – выполняйте его указания!</a:t>
            </a:r>
          </a:p>
          <a:p>
            <a:r>
              <a:rPr lang="ru-RU" b="1" i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Если окружающие в замешательстве, Вы можете сделать это сами (в зависимости от ситуации):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вызвать скорую помощь;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пойти встречать скорую помощь у входа и проводить её к пострадавшему;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сходить за аптечкой или в аптеку, пока другие выполняют мероприятия по оказанию экстренной помощи;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организовать поиск средств оказания первой помощи из подручных средств (куртка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/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носовой платок</a:t>
            </a:r>
            <a:r>
              <a:rPr lang="en-US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/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ремень и т.д.);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оказать помощь в переноске пострадавшего, в выполнении сердечно-лёгочной реанимации;</a:t>
            </a:r>
          </a:p>
          <a:p>
            <a:pPr marL="3690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- Кто-то может открыть окно, принести воды и т.д.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08" y="1328688"/>
            <a:ext cx="3281032" cy="1793631"/>
          </a:xfrm>
          <a:prstGeom prst="rect">
            <a:avLst/>
          </a:prstGeom>
        </p:spPr>
      </p:pic>
      <p:pic>
        <p:nvPicPr>
          <p:cNvPr id="1026" name="Picture 2" descr="Картинки по запросу жириновский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18"/>
          <a:stretch/>
        </p:blipFill>
        <p:spPr bwMode="auto">
          <a:xfrm>
            <a:off x="5385432" y="1328688"/>
            <a:ext cx="3281032" cy="178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712" t="-1128" r="-712" b="14099"/>
          <a:stretch/>
        </p:blipFill>
        <p:spPr>
          <a:xfrm>
            <a:off x="5385432" y="3097775"/>
            <a:ext cx="3311283" cy="18090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b="10463"/>
          <a:stretch/>
        </p:blipFill>
        <p:spPr>
          <a:xfrm>
            <a:off x="8678621" y="3124603"/>
            <a:ext cx="3256720" cy="1782190"/>
          </a:xfrm>
          <a:prstGeom prst="rect">
            <a:avLst/>
          </a:prstGeom>
        </p:spPr>
      </p:pic>
      <p:sp>
        <p:nvSpPr>
          <p:cNvPr id="8" name="Скругленная прямоугольная выноска 7"/>
          <p:cNvSpPr/>
          <p:nvPr/>
        </p:nvSpPr>
        <p:spPr>
          <a:xfrm>
            <a:off x="5704764" y="5090615"/>
            <a:ext cx="6073254" cy="146031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2000" b="1" dirty="0" smtClean="0"/>
              <a:t>НЕ НАВРЕДИ…</a:t>
            </a:r>
          </a:p>
          <a:p>
            <a:pPr algn="ctr"/>
            <a:r>
              <a:rPr lang="ru-RU" sz="2000" dirty="0" smtClean="0"/>
              <a:t>Если ситуация не критичная, и Вы сомневаетесь в чём-либо – ЛУЧШЕ НИЧЕГО НЕ ДЕЛАТЬ И ЖДАТЬ СКОРУЮ ПОМОЩЬ!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933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8337"/>
            <a:ext cx="12192000" cy="120315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Вызвать скорую помощь!</a:t>
            </a:r>
            <a:endParaRPr lang="ru-RU" sz="4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374" y="1207168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Первая помощь – это 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минимальные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меры, оказываемые до приезда врача.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Позвонить: 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03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– по стационарному телефону;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103 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или</a:t>
            </a:r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112</a:t>
            </a:r>
            <a:r>
              <a:rPr lang="ru-RU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– по мобильному телефону. </a:t>
            </a:r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Скругленная прямоугольная выноска 3"/>
          <p:cNvSpPr/>
          <p:nvPr/>
        </p:nvSpPr>
        <p:spPr>
          <a:xfrm>
            <a:off x="387434" y="4251159"/>
            <a:ext cx="3577390" cy="1957137"/>
          </a:xfrm>
          <a:prstGeom prst="wedgeRoundRectCallout">
            <a:avLst/>
          </a:prstGeom>
          <a:solidFill>
            <a:srgbClr val="C97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Century Gothic" panose="020B0502020202020204" pitchFamily="34" charset="0"/>
              </a:rPr>
              <a:t>Приезжайте! Скорее! Бросьте дурацкие вопросы, тут человеку плохо!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4129" y="3636485"/>
            <a:ext cx="302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entury Gothic" panose="020B0502020202020204" pitchFamily="34" charset="0"/>
              </a:rPr>
              <a:t>ХОЧЕТСЯ: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0433" y="3613485"/>
            <a:ext cx="3029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entury Gothic" panose="020B0502020202020204" pitchFamily="34" charset="0"/>
              </a:rPr>
              <a:t>НЕОБХОДИМО</a:t>
            </a:r>
            <a:r>
              <a:rPr lang="ru-RU" sz="2000" dirty="0" smtClean="0"/>
              <a:t>:</a:t>
            </a:r>
            <a:endParaRPr lang="ru-RU" sz="2000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616114" y="4251158"/>
            <a:ext cx="3577390" cy="1957137"/>
          </a:xfrm>
          <a:prstGeom prst="wedgeRoundRectCallout">
            <a:avLst/>
          </a:prstGeom>
          <a:solidFill>
            <a:srgbClr val="C97F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Century Gothic" panose="020B0502020202020204" pitchFamily="34" charset="0"/>
              </a:rPr>
              <a:t>- Что произошло.</a:t>
            </a:r>
          </a:p>
          <a:p>
            <a:pPr marL="342900" indent="-342900" algn="ctr">
              <a:buFontTx/>
              <a:buChar char="-"/>
            </a:pPr>
            <a:r>
              <a:rPr lang="ru-RU" sz="2000" dirty="0" smtClean="0">
                <a:latin typeface="Century Gothic" panose="020B0502020202020204" pitchFamily="34" charset="0"/>
              </a:rPr>
              <a:t>Кому нужна помощь.</a:t>
            </a:r>
          </a:p>
          <a:p>
            <a:pPr marL="342900" indent="-342900" algn="ctr">
              <a:buFontTx/>
              <a:buChar char="-"/>
            </a:pPr>
            <a:r>
              <a:rPr lang="ru-RU" sz="2000" dirty="0" smtClean="0">
                <a:latin typeface="Century Gothic" panose="020B0502020202020204" pitchFamily="34" charset="0"/>
              </a:rPr>
              <a:t>Адрес.</a:t>
            </a:r>
          </a:p>
          <a:p>
            <a:pPr marL="342900" indent="-342900" algn="ctr">
              <a:buFontTx/>
              <a:buChar char="-"/>
            </a:pPr>
            <a:r>
              <a:rPr lang="ru-RU" sz="2000" dirty="0" smtClean="0">
                <a:latin typeface="Century Gothic" panose="020B0502020202020204" pitchFamily="34" charset="0"/>
              </a:rPr>
              <a:t>Ваше Ф.И.О. и номер телефона.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Картинки по запросу вызов скорой помощ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10" y="1813915"/>
            <a:ext cx="3086444" cy="329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241" y="36341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Клиническая и биологическая смерть: есть ли смысл бороться?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655" y="1617785"/>
            <a:ext cx="5076697" cy="509953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2800" b="1" dirty="0" smtClean="0">
                <a:solidFill>
                  <a:srgbClr val="00B050"/>
                </a:solidFill>
              </a:rPr>
              <a:t>Клиническая смерть: ДА!</a:t>
            </a:r>
          </a:p>
          <a:p>
            <a:pPr marL="36900" indent="0">
              <a:buNone/>
            </a:pPr>
            <a:r>
              <a:rPr lang="ru-RU" sz="2300" dirty="0" smtClean="0">
                <a:solidFill>
                  <a:schemeClr val="tx1"/>
                </a:solidFill>
              </a:rPr>
              <a:t>Клиническая смерть </a:t>
            </a:r>
            <a:r>
              <a:rPr lang="ru-RU" sz="2300" b="1" dirty="0" smtClean="0">
                <a:solidFill>
                  <a:schemeClr val="tx1"/>
                </a:solidFill>
              </a:rPr>
              <a:t>обратима</a:t>
            </a:r>
            <a:r>
              <a:rPr lang="ru-RU" sz="2300" dirty="0">
                <a:solidFill>
                  <a:schemeClr val="tx1"/>
                </a:solidFill>
              </a:rPr>
              <a:t>.</a:t>
            </a:r>
            <a:endParaRPr lang="ru-RU" sz="2300" dirty="0" smtClean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ru-RU" sz="2300" dirty="0" smtClean="0">
                <a:solidFill>
                  <a:schemeClr val="tx1"/>
                </a:solidFill>
              </a:rPr>
              <a:t>Длительность: 3-5 минут (в некоторых случаях: десятки минут).</a:t>
            </a:r>
          </a:p>
          <a:p>
            <a:pPr marL="36900" indent="0">
              <a:buNone/>
            </a:pPr>
            <a:r>
              <a:rPr lang="ru-RU" sz="2300" dirty="0" smtClean="0">
                <a:solidFill>
                  <a:schemeClr val="tx1"/>
                </a:solidFill>
              </a:rPr>
              <a:t>Как определить:</a:t>
            </a:r>
          </a:p>
          <a:p>
            <a:pPr marL="494100" indent="-457200">
              <a:buAutoNum type="arabicPeriod"/>
            </a:pPr>
            <a:r>
              <a:rPr lang="ru-RU" sz="2300" dirty="0" smtClean="0">
                <a:solidFill>
                  <a:schemeClr val="tx1"/>
                </a:solidFill>
              </a:rPr>
              <a:t>Кома – отсутствие сознания, расширенные зрачки, не реагирующие на свет;</a:t>
            </a:r>
          </a:p>
          <a:p>
            <a:pPr marL="494100" indent="-457200">
              <a:buAutoNum type="arabicPeriod"/>
            </a:pPr>
            <a:r>
              <a:rPr lang="ru-RU" sz="2300" dirty="0" smtClean="0">
                <a:solidFill>
                  <a:schemeClr val="tx1"/>
                </a:solidFill>
              </a:rPr>
              <a:t>Апноэ – отсутствие дыхания;</a:t>
            </a:r>
          </a:p>
          <a:p>
            <a:pPr marL="494100" indent="-457200">
              <a:buAutoNum type="arabicPeriod"/>
            </a:pPr>
            <a:r>
              <a:rPr lang="ru-RU" sz="2300" dirty="0" smtClean="0">
                <a:solidFill>
                  <a:schemeClr val="tx1"/>
                </a:solidFill>
              </a:rPr>
              <a:t>Асистолия – отсутствие пульса.</a:t>
            </a:r>
          </a:p>
          <a:p>
            <a:pPr marL="36900" indent="0">
              <a:buNone/>
            </a:pPr>
            <a:endParaRPr lang="ru-RU" dirty="0" smtClean="0"/>
          </a:p>
          <a:p>
            <a:pPr marL="3690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873262" y="1617785"/>
            <a:ext cx="5568461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Биологическая смерть: </a:t>
            </a:r>
            <a:r>
              <a:rPr lang="ru-RU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НЕТ</a:t>
            </a:r>
            <a:r>
              <a:rPr lang="ru-RU" sz="2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…</a:t>
            </a:r>
          </a:p>
          <a:p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Наступает после клинической, необратима.</a:t>
            </a:r>
          </a:p>
          <a:p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Как определить:</a:t>
            </a:r>
          </a:p>
          <a:p>
            <a:pPr marL="342900" indent="-342900">
              <a:buAutoNum type="arabicPeriod"/>
            </a:pPr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Высыхание роговицы (помутнение зрачка, белёсая плёнка радужной оболочки – «селёдочный блеск»);</a:t>
            </a:r>
          </a:p>
          <a:p>
            <a:pPr marL="342900" indent="-342900">
              <a:buAutoNum type="arabicPeriod"/>
            </a:pPr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Трупные пятна (посмертное перераспределение крови под действием силы тяжести) – первые пятна появляются на шее;</a:t>
            </a:r>
          </a:p>
          <a:p>
            <a:pPr marL="342900" indent="-342900">
              <a:buAutoNum type="arabicPeriod"/>
            </a:pPr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Охлаждение тела;</a:t>
            </a:r>
          </a:p>
          <a:p>
            <a:pPr marL="342900" indent="-342900">
              <a:buAutoNum type="arabicPeriod"/>
            </a:pPr>
            <a:r>
              <a:rPr lang="ru-RU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Трупное окоченение (затвердевание </a:t>
            </a:r>
            <a:r>
              <a:rPr lang="ru-RU" sz="23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мышц).</a:t>
            </a:r>
            <a:endParaRPr lang="ru-RU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27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ая прямоугольная выноска 3"/>
          <p:cNvSpPr/>
          <p:nvPr/>
        </p:nvSpPr>
        <p:spPr>
          <a:xfrm>
            <a:off x="224589" y="3465095"/>
            <a:ext cx="8486274" cy="166837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500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Основные опасности для человека</a:t>
            </a:r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729" y="2221831"/>
            <a:ext cx="10649534" cy="4808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1. Большая кровопотеря;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2. Остановка дыхания и сердечной деятельности.</a:t>
            </a:r>
          </a:p>
          <a:p>
            <a:pPr marL="0" indent="0">
              <a:buNone/>
            </a:pPr>
            <a:endParaRPr lang="ru-RU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Поэтому, главные задачи первой помощи это: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ru-RU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- восстановить дыхание и работу 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сердца;</a:t>
            </a:r>
            <a: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ru-RU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- остановить потерю 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крови.</a:t>
            </a:r>
            <a:endParaRPr lang="ru-RU" sz="24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Картинки по запросу анатомия клипар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628" y="1466432"/>
            <a:ext cx="1995920" cy="50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Грифел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1561</TotalTime>
  <Words>2769</Words>
  <Application>Microsoft Office PowerPoint</Application>
  <PresentationFormat>Широкоэкранный</PresentationFormat>
  <Paragraphs>264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Calisto MT</vt:lpstr>
      <vt:lpstr>Century Gothic</vt:lpstr>
      <vt:lpstr>Comic Sans MS</vt:lpstr>
      <vt:lpstr>Trebuchet MS</vt:lpstr>
      <vt:lpstr>Wingdings 2</vt:lpstr>
      <vt:lpstr>Грифель</vt:lpstr>
      <vt:lpstr>Оказание первой помощи</vt:lpstr>
      <vt:lpstr>Цель лабораторной работы</vt:lpstr>
      <vt:lpstr>Проблема первая – паника!</vt:lpstr>
      <vt:lpstr>Вы - Спасатель!</vt:lpstr>
      <vt:lpstr>Что произошло? Есть ли опасность для меня?</vt:lpstr>
      <vt:lpstr>Организовать окружающих</vt:lpstr>
      <vt:lpstr>Вызвать скорую помощь!</vt:lpstr>
      <vt:lpstr>Клиническая и биологическая смерть: есть ли смысл бороться?</vt:lpstr>
      <vt:lpstr>Основные опасности для человека</vt:lpstr>
      <vt:lpstr>Как определить, что сердце остановилось?</vt:lpstr>
      <vt:lpstr>Задание: </vt:lpstr>
      <vt:lpstr>Мероприятия по восстановлению дыхания и сердечной деятельности</vt:lpstr>
      <vt:lpstr>Важно правильно определить место удара:</vt:lpstr>
      <vt:lpstr>Методика нанесения прекардиального удара</vt:lpstr>
      <vt:lpstr>Задание</vt:lpstr>
      <vt:lpstr>Презентация PowerPoint</vt:lpstr>
      <vt:lpstr>Техника непрямого массажа сердца</vt:lpstr>
      <vt:lpstr>Техника искусственного дыхания</vt:lpstr>
      <vt:lpstr>Задание</vt:lpstr>
      <vt:lpstr>Остановка кровотечения</vt:lpstr>
      <vt:lpstr>Как определить вид внешнего кровотечения?</vt:lpstr>
      <vt:lpstr>Как определить вид внешнего кровотечения?</vt:lpstr>
      <vt:lpstr>Как наложить жгут?</vt:lpstr>
      <vt:lpstr>Как наложить давящую повязку?</vt:lpstr>
      <vt:lpstr>Задание</vt:lpstr>
      <vt:lpstr>Что делать при переломе?</vt:lpstr>
      <vt:lpstr>Постоянный контроль состояния пострадавшего</vt:lpstr>
      <vt:lpstr>Будь готов!</vt:lpstr>
      <vt:lpstr>Обеспечение безопасности на рабочем месте</vt:lpstr>
      <vt:lpstr>Обязанности сотрудников в области охраны труда по оказанию первой помощи</vt:lpstr>
      <vt:lpstr>Аптечка на рабочем месте</vt:lpstr>
      <vt:lpstr>Индивидуальное задание</vt:lpstr>
      <vt:lpstr>Таблица к заданию № 8</vt:lpstr>
      <vt:lpstr>И напоследок…</vt:lpstr>
      <vt:lpstr>Презентация PowerPoint</vt:lpstr>
      <vt:lpstr>Требования к отчёту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Оказание первой помощи</dc:title>
  <dc:creator>Стася</dc:creator>
  <cp:lastModifiedBy>Анастасия</cp:lastModifiedBy>
  <cp:revision>105</cp:revision>
  <dcterms:created xsi:type="dcterms:W3CDTF">2016-09-20T16:32:17Z</dcterms:created>
  <dcterms:modified xsi:type="dcterms:W3CDTF">2016-11-15T14:15:29Z</dcterms:modified>
</cp:coreProperties>
</file>